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lexandria" panose="020B0604020202020204" charset="-78"/>
      <p:regular r:id="rId10"/>
    </p:embeddedFont>
    <p:embeddedFont>
      <p:font typeface="Nobile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266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097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Концепция Метавселенной и Web 3.0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421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Новая фаза цифровизации: от оптимизации процессов к созданию цифровых активов и экосистем.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40211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Конфиденциально. Для обсуждения с партнёром.</a:t>
            </a:r>
            <a:endParaRPr lang="en-US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46506A-7893-270A-69AA-B7BAF199EC57}"/>
              </a:ext>
            </a:extLst>
          </p:cNvPr>
          <p:cNvSpPr/>
          <p:nvPr/>
        </p:nvSpPr>
        <p:spPr>
          <a:xfrm>
            <a:off x="12701116" y="7596553"/>
            <a:ext cx="1808703" cy="562708"/>
          </a:xfrm>
          <a:prstGeom prst="rect">
            <a:avLst/>
          </a:prstGeom>
          <a:solidFill>
            <a:srgbClr val="F9F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Тренд и Возможность: Почему СЕЙЧАС?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7042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97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2.0 (Сейчас)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18766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Мы — пользователи. Потребляем услуги и контент в цифре.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0279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67093"/>
            <a:ext cx="5000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3.0 / Метавселенная (Будущее)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57512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Мы — владельцы и со-создатели. Взаимодействуем через цифровые активы (NFT), работаем в виртуальных пространствах.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4281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индустрии это не «игра», а следующий этап: цифровой двойник предприятия, новые форматы B2B/B2C и создание долгосрочной ценности через цифровые активы.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074" y="936546"/>
            <a:ext cx="7963853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Концепция для индустриального партнёра: 3 ключевых направления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0074" y="2496026"/>
            <a:ext cx="3897630" cy="2589133"/>
          </a:xfrm>
          <a:prstGeom prst="roundRect">
            <a:avLst>
              <a:gd name="adj" fmla="val 4238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590074" y="2473166"/>
            <a:ext cx="3897630" cy="91440"/>
          </a:xfrm>
          <a:prstGeom prst="roundRect">
            <a:avLst>
              <a:gd name="adj" fmla="val 77447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2286000" y="2243138"/>
            <a:ext cx="505778" cy="505778"/>
          </a:xfrm>
          <a:prstGeom prst="roundRect">
            <a:avLst>
              <a:gd name="adj" fmla="val 18079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7686" y="2394823"/>
            <a:ext cx="202287" cy="2022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1526" y="2917507"/>
            <a:ext cx="3514725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«Digital Twin+»: Виртуальный индустриальный хаб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81526" y="3545324"/>
            <a:ext cx="3514725" cy="134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Интерактивное пространство для удалённого контроля, обучения и виртуальных аудитов. Снижает простои, обеспечивает безопасное обучение и прозрачность.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6296" y="2496026"/>
            <a:ext cx="3897630" cy="2589133"/>
          </a:xfrm>
          <a:prstGeom prst="roundRect">
            <a:avLst>
              <a:gd name="adj" fmla="val 4238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7"/>
          <p:cNvSpPr/>
          <p:nvPr/>
        </p:nvSpPr>
        <p:spPr>
          <a:xfrm>
            <a:off x="4656296" y="2473166"/>
            <a:ext cx="3897630" cy="91440"/>
          </a:xfrm>
          <a:prstGeom prst="roundRect">
            <a:avLst>
              <a:gd name="adj" fmla="val 77447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6352223" y="2243138"/>
            <a:ext cx="505778" cy="505778"/>
          </a:xfrm>
          <a:prstGeom prst="roundRect">
            <a:avLst>
              <a:gd name="adj" fmla="val 18079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3908" y="2394823"/>
            <a:ext cx="202287" cy="2022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47749" y="2917507"/>
            <a:ext cx="3514725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Цифровые активы (NFT) для B2B-логистики и сервиса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4847749" y="3545324"/>
            <a:ext cx="3514725" cy="134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Уникальный цифровой сертификат (NFT) для каждой партии продукции или агрегата. Гарантия подлинности, борьба с контрафактом, упрощение аудита.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90074" y="5506641"/>
            <a:ext cx="7963853" cy="1786414"/>
          </a:xfrm>
          <a:prstGeom prst="roundRect">
            <a:avLst>
              <a:gd name="adj" fmla="val 6142"/>
            </a:avLst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2"/>
          <p:cNvSpPr/>
          <p:nvPr/>
        </p:nvSpPr>
        <p:spPr>
          <a:xfrm>
            <a:off x="590074" y="5483781"/>
            <a:ext cx="7963853" cy="91440"/>
          </a:xfrm>
          <a:prstGeom prst="roundRect">
            <a:avLst>
              <a:gd name="adj" fmla="val 77447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3"/>
          <p:cNvSpPr/>
          <p:nvPr/>
        </p:nvSpPr>
        <p:spPr>
          <a:xfrm>
            <a:off x="4319111" y="5253752"/>
            <a:ext cx="505778" cy="505778"/>
          </a:xfrm>
          <a:prstGeom prst="roundRect">
            <a:avLst>
              <a:gd name="adj" fmla="val 18079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0797" y="5405438"/>
            <a:ext cx="202287" cy="20228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1526" y="5928122"/>
            <a:ext cx="593812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Децентрализованное индустриальное сообщество (DAO)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81526" y="6292572"/>
            <a:ext cx="7580948" cy="809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Закрытая экспертная сеть с партнёрами и клиентами для совместного R&amp;D, голосования по стандартам и краудсорсинга решений. Ускоряет инновации и усиливает лояльность.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874276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Этапы реализации (дорожная карта)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34641" y="2440662"/>
            <a:ext cx="22860" cy="4914543"/>
          </a:xfrm>
          <a:prstGeom prst="roundRect">
            <a:avLst>
              <a:gd name="adj" fmla="val 37135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1139130" y="2656523"/>
            <a:ext cx="606266" cy="22860"/>
          </a:xfrm>
          <a:prstGeom prst="roundRect">
            <a:avLst>
              <a:gd name="adj" fmla="val 37135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07291" y="2440662"/>
            <a:ext cx="454700" cy="45470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83015" y="2478465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45243" y="2510076"/>
            <a:ext cx="38515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Фаза 1: Пилот и актив (6-9 мес.)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45243" y="2947035"/>
            <a:ext cx="649140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MVP цифрового двойника ключевого участка. Выпуск первого NFT для отслеживания премиальной партии товара.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39130" y="4537234"/>
            <a:ext cx="606266" cy="22860"/>
          </a:xfrm>
          <a:prstGeom prst="roundRect">
            <a:avLst>
              <a:gd name="adj" fmla="val 37135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07291" y="4321373"/>
            <a:ext cx="454700" cy="45470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83015" y="4359176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45243" y="4390787"/>
            <a:ext cx="640699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Фаза 2: Масштабирование и интеграция (12-18 мес.)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45243" y="4827746"/>
            <a:ext cx="649140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Подключение данных IoT в цифровой двойник. Запуск приватного DAO-сообщества с 5-7 ключевыми партнёрами.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39130" y="6094571"/>
            <a:ext cx="606266" cy="22860"/>
          </a:xfrm>
          <a:prstGeom prst="roundRect">
            <a:avLst>
              <a:gd name="adj" fmla="val 37135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707291" y="5878711"/>
            <a:ext cx="454700" cy="454700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783015" y="5916513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45243" y="5948124"/>
            <a:ext cx="486263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Фаза 3: Новая бизнес-модель (24+ мес.)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45243" y="6385084"/>
            <a:ext cx="6491407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Продажа цифровых услуг (аналитика, симуляции) через виртуальный хаб. Токенизация активов и привлечение инвестиций.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908804"/>
            <a:ext cx="7667982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Ожидаемые результаты и KPI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0420" y="1983581"/>
            <a:ext cx="238386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-40%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6220420" y="2937748"/>
            <a:ext cx="238386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Сокращение времени на обучение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0420" y="4046458"/>
            <a:ext cx="238386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Операционная эффективность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66346" y="1983581"/>
            <a:ext cx="2383988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8866346" y="2937748"/>
            <a:ext cx="238398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Верификация истории активов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6346" y="3718798"/>
            <a:ext cx="238398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Доверие и прозрачность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2391" y="1983581"/>
            <a:ext cx="2383988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2-3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1512391" y="2937748"/>
            <a:ext cx="238398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R&amp;D проектов в год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391" y="3718798"/>
            <a:ext cx="238398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Инновационный потенциал через DAO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66346" y="5241965"/>
            <a:ext cx="2383988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Новые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8866346" y="6196132"/>
            <a:ext cx="23839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Доходы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6346" y="6649522"/>
            <a:ext cx="238398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 сервисных и экспертных услуг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E934B43-9507-521B-FF31-3280747C4437}"/>
              </a:ext>
            </a:extLst>
          </p:cNvPr>
          <p:cNvSpPr/>
          <p:nvPr/>
        </p:nvSpPr>
        <p:spPr>
          <a:xfrm>
            <a:off x="12754627" y="7596553"/>
            <a:ext cx="1808703" cy="562708"/>
          </a:xfrm>
          <a:prstGeom prst="rect">
            <a:avLst/>
          </a:prstGeom>
          <a:solidFill>
            <a:srgbClr val="F9F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587335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Риски и наша позиция по ним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7474" y="2596277"/>
            <a:ext cx="106680" cy="106680"/>
          </a:xfrm>
          <a:prstGeom prst="roundRect">
            <a:avLst>
              <a:gd name="adj" fmla="val 42857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67633" y="2482810"/>
            <a:ext cx="3243858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Технологическая незрелость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67633" y="3363516"/>
            <a:ext cx="324385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Работа с проверенными enterprise-решениями, фокус на B2B.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7474" y="4929188"/>
            <a:ext cx="106680" cy="106680"/>
          </a:xfrm>
          <a:prstGeom prst="roundRect">
            <a:avLst>
              <a:gd name="adj" fmla="val 42857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67633" y="4815721"/>
            <a:ext cx="3243858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Волатильность крипторынка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67633" y="5696426"/>
            <a:ext cx="3243858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Используем технологию блокчейн (NFT как сертификат), а не спекулятивные криптоактивы.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840129" y="2596277"/>
            <a:ext cx="106680" cy="106680"/>
          </a:xfrm>
          <a:prstGeom prst="roundRect">
            <a:avLst>
              <a:gd name="adj" fmla="val 42857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5160288" y="2482810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Регуляторика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160288" y="3029902"/>
            <a:ext cx="324385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концепции в рамках «песочницы» и в диалоге с регуляторами.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840129" y="4595574"/>
            <a:ext cx="106680" cy="106680"/>
          </a:xfrm>
          <a:prstGeom prst="roundRect">
            <a:avLst>
              <a:gd name="adj" fmla="val 428571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5160288" y="448210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Принятие рынком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160288" y="5029200"/>
            <a:ext cx="324385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Старт с закрытых B2B-решений, где ценность для клиента очевидна.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620673"/>
            <a:ext cx="7783354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Наше предложение и следующий шаг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6723" y="2127052"/>
            <a:ext cx="3794522" cy="2534483"/>
          </a:xfrm>
          <a:prstGeom prst="roundRect">
            <a:avLst>
              <a:gd name="adj" fmla="val 322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368653" y="2328982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911" y="2489240"/>
            <a:ext cx="262414" cy="2624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68653" y="3106341"/>
            <a:ext cx="292941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Детализация концепции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68653" y="3526631"/>
            <a:ext cx="3390662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Совместно адаптируем концепцию под ваши активы и процессы.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5555" y="2127052"/>
            <a:ext cx="3794522" cy="2534483"/>
          </a:xfrm>
          <a:prstGeom prst="roundRect">
            <a:avLst>
              <a:gd name="adj" fmla="val 322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10357485" y="2328982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7743" y="2489240"/>
            <a:ext cx="262414" cy="2624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7485" y="3106341"/>
            <a:ext cx="274093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Проведение воркшопа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57485" y="3526631"/>
            <a:ext cx="339066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вашей технической и коммерческой команд.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66723" y="4855845"/>
            <a:ext cx="7783354" cy="1912501"/>
          </a:xfrm>
          <a:prstGeom prst="roundRect">
            <a:avLst>
              <a:gd name="adj" fmla="val 42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0"/>
          <p:cNvSpPr/>
          <p:nvPr/>
        </p:nvSpPr>
        <p:spPr>
          <a:xfrm>
            <a:off x="6368653" y="5057775"/>
            <a:ext cx="583049" cy="583049"/>
          </a:xfrm>
          <a:prstGeom prst="roundRect">
            <a:avLst>
              <a:gd name="adj" fmla="val 15681505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8911" y="5218033"/>
            <a:ext cx="262414" cy="2624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68653" y="5835134"/>
            <a:ext cx="332351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ТЭО для Пилотного проекта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68653" y="6255425"/>
            <a:ext cx="737949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Разработаем технико-экономическое обоснование для Фазы 1.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166723" y="6986945"/>
            <a:ext cx="778335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Следующий шаг: Давайте назначим рабочую встречу с вашими экспертами, чтобы выбрать идеальный участок для создания первого </a:t>
            </a:r>
            <a:r>
              <a:rPr lang="en-US" sz="150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«Digital Twin+»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1924A57-A51F-1C92-3B34-B2B65215EE01}"/>
              </a:ext>
            </a:extLst>
          </p:cNvPr>
          <p:cNvSpPr/>
          <p:nvPr/>
        </p:nvSpPr>
        <p:spPr>
          <a:xfrm>
            <a:off x="12711165" y="7596553"/>
            <a:ext cx="1808703" cy="562708"/>
          </a:xfrm>
          <a:prstGeom prst="rect">
            <a:avLst/>
          </a:prstGeom>
          <a:solidFill>
            <a:srgbClr val="F9F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452</Words>
  <Application>Microsoft Office PowerPoint</Application>
  <PresentationFormat>Произвольный</PresentationFormat>
  <Paragraphs>63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Alexandria</vt:lpstr>
      <vt:lpstr>Arial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Shamik</dc:creator>
  <cp:lastModifiedBy>Рамиль Саткалиев</cp:lastModifiedBy>
  <cp:revision>3</cp:revision>
  <dcterms:created xsi:type="dcterms:W3CDTF">2025-12-16T13:56:54Z</dcterms:created>
  <dcterms:modified xsi:type="dcterms:W3CDTF">2025-12-24T17:41:57Z</dcterms:modified>
</cp:coreProperties>
</file>